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5FB8E7-3412-D97F-03C6-42F800062E2E}" v="31" dt="2022-09-29T21:09:00.479"/>
    <p1510:client id="{142F39DA-1F3A-47EB-B5AA-65872C55FB74}" v="529" dt="2022-09-29T23:07:37.391"/>
    <p1510:client id="{1F24EF59-5633-D5B3-1C7B-248B4BCC2A5F}" v="940" dt="2022-09-30T01:34:49.028"/>
    <p1510:client id="{ACE2A068-D529-4697-A916-D9DEB76586D6}" v="2" dt="2022-09-30T01:36:06.04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jpe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A2242-F35D-4F7C-8DBD-6FCA37A777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B409616A-839B-42E0-AAC0-1CED79134F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54100553-1B92-47E6-8102-0AE50B9BC706}"/>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5DDEF21E-5D48-482B-A375-214A58591D2D}"/>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F203872D-4ED7-4346-8B2A-85212682446B}"/>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2694537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8C21A-7534-424A-B33D-C3B633DFB3C5}"/>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4FE6DC32-CE4E-4588-862D-7754A2C7EF8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FC0B444-9AF0-4C53-8472-2B66C2B40806}"/>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3AA28D53-B8F0-40EB-8954-2F5FFFE73289}"/>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42FD2EB4-C232-4168-8EB3-2A0E373433B9}"/>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80224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516B8EB-B9C8-4178-8C9F-72A42586537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832EC6F6-DDE7-4F58-93C7-26738AAC674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6672A894-9CB0-4E07-8D3D-4508E1EC9701}"/>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14F05D77-27E0-416E-BD58-11CE0424E961}"/>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99656CC6-616F-4C42-BE9B-A05CF488628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453937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8F494-784B-4BCA-AFFA-93BE666DB65B}"/>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EF5B82E7-03B1-4F32-ADF2-D374A8C38A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FA979F4-396F-4341-A397-95CC1BD47AA9}"/>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FB38B8BB-E520-458B-A9F3-6C741AFB7802}"/>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A9BA5BDA-6B80-4B9A-8472-219291E5139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2834096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DDB49-7B17-462D-B9DB-2364668776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2EBCC04A-91A5-48EA-8E49-11CB9959425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041EFB6-6658-46E7-A0D8-B20E0821DC62}"/>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36141D3B-5275-4DE8-9501-5C17F4D150AA}"/>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EAECBBFE-F481-4B28-B718-5BE808D806B8}"/>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3981742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DF05A-9D60-41AA-A8BD-730918899C09}"/>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4E7EEE36-1F30-4DBD-931F-AD20952B02C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46679271-93AE-48B6-A2FA-87B66F5F38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BE2718D6-31B7-410A-874D-DBA33C1CC751}"/>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6" name="Footer Placeholder 5">
            <a:extLst>
              <a:ext uri="{FF2B5EF4-FFF2-40B4-BE49-F238E27FC236}">
                <a16:creationId xmlns:a16="http://schemas.microsoft.com/office/drawing/2014/main" id="{C54DA5E2-8E7A-4BC5-BE3D-CF00ABA9802D}"/>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D3512C56-7481-4619-9563-124ACE3AA84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425230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264F9-D5AA-4DEC-93C7-4E56E83E3CA1}"/>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FD1B3659-B809-4BE2-9E08-DE9B65515B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87E8D94-B0B5-42EF-8436-64361211AA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1D8A48A1-5264-4473-AC5D-41E83A3254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C7A077D-7C21-443F-959A-F58BCF320AB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6A95116C-B8C7-4C40-95E2-94757D4D7F45}"/>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8" name="Footer Placeholder 7">
            <a:extLst>
              <a:ext uri="{FF2B5EF4-FFF2-40B4-BE49-F238E27FC236}">
                <a16:creationId xmlns:a16="http://schemas.microsoft.com/office/drawing/2014/main" id="{8DF97F04-D80E-4334-96DC-666BE5F3BDD5}"/>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0DF69B89-13ED-4321-9AFD-5299A9A5229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1401663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8CD24-725F-4333-98F0-AB785AE3B2F0}"/>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B6F45B69-056D-442C-A2BD-7B4A92BA5F58}"/>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4" name="Footer Placeholder 3">
            <a:extLst>
              <a:ext uri="{FF2B5EF4-FFF2-40B4-BE49-F238E27FC236}">
                <a16:creationId xmlns:a16="http://schemas.microsoft.com/office/drawing/2014/main" id="{A134E27D-1BE3-46FA-86A0-E21D02EFCA41}"/>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9C98857F-F245-4BC8-BC12-B0546EE0E902}"/>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1762499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4971E84-24FE-4C73-A6F5-05FF0F0A58CF}"/>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3" name="Footer Placeholder 2">
            <a:extLst>
              <a:ext uri="{FF2B5EF4-FFF2-40B4-BE49-F238E27FC236}">
                <a16:creationId xmlns:a16="http://schemas.microsoft.com/office/drawing/2014/main" id="{B759B4E1-F075-4418-BD07-08D88294AD3C}"/>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7DA74866-C461-4919-AC79-319F245AF444}"/>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872467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28D44-5823-4FE2-9485-E3C5D9B691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FB8DB351-2E85-4B72-BA91-7D047F8350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F03989A6-37A1-4BD8-8196-FF00001143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893062-69B8-46D5-A6DB-AA9779FE832B}"/>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6" name="Footer Placeholder 5">
            <a:extLst>
              <a:ext uri="{FF2B5EF4-FFF2-40B4-BE49-F238E27FC236}">
                <a16:creationId xmlns:a16="http://schemas.microsoft.com/office/drawing/2014/main" id="{033B550D-C588-46FC-9FA0-AF2F7E85AA82}"/>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FA4AE673-5515-4A94-993E-BAEF53F9EB13}"/>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788983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43004-93D6-4B54-8148-75A4CA7722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9D18ABB7-83C4-44C9-A5C9-CDD54C11A3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76C6CCF3-DFBE-4DE3-8B15-9B546E6A90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1A25FD-22AE-42BB-A41F-74E8114FC6E6}"/>
              </a:ext>
            </a:extLst>
          </p:cNvPr>
          <p:cNvSpPr>
            <a:spLocks noGrp="1"/>
          </p:cNvSpPr>
          <p:nvPr>
            <p:ph type="dt" sz="half" idx="10"/>
          </p:nvPr>
        </p:nvSpPr>
        <p:spPr/>
        <p:txBody>
          <a:bodyPr/>
          <a:lstStyle/>
          <a:p>
            <a:fld id="{4269AC8F-9529-4EFA-9920-22D20E603AC5}" type="datetimeFigureOut">
              <a:rPr lang="en-NZ" smtClean="0"/>
              <a:t>29/09/2022</a:t>
            </a:fld>
            <a:endParaRPr lang="en-NZ"/>
          </a:p>
        </p:txBody>
      </p:sp>
      <p:sp>
        <p:nvSpPr>
          <p:cNvPr id="6" name="Footer Placeholder 5">
            <a:extLst>
              <a:ext uri="{FF2B5EF4-FFF2-40B4-BE49-F238E27FC236}">
                <a16:creationId xmlns:a16="http://schemas.microsoft.com/office/drawing/2014/main" id="{413B3915-4C80-4358-92EF-8CE3A677313E}"/>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42E678A2-830B-40F6-A3EB-86D66FCF5A1B}"/>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773381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837F5F-8CC8-4808-BB16-5539B1C2B6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9073F02B-AB90-4B99-8952-5848A536BE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795D21F7-9B7E-446A-91DB-A1632B6085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69AC8F-9529-4EFA-9920-22D20E603AC5}" type="datetimeFigureOut">
              <a:rPr lang="en-NZ" smtClean="0"/>
              <a:t>29/09/2022</a:t>
            </a:fld>
            <a:endParaRPr lang="en-NZ"/>
          </a:p>
        </p:txBody>
      </p:sp>
      <p:sp>
        <p:nvSpPr>
          <p:cNvPr id="5" name="Footer Placeholder 4">
            <a:extLst>
              <a:ext uri="{FF2B5EF4-FFF2-40B4-BE49-F238E27FC236}">
                <a16:creationId xmlns:a16="http://schemas.microsoft.com/office/drawing/2014/main" id="{367608CA-77AE-405B-B2DC-85B916E52C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a:extLst>
              <a:ext uri="{FF2B5EF4-FFF2-40B4-BE49-F238E27FC236}">
                <a16:creationId xmlns:a16="http://schemas.microsoft.com/office/drawing/2014/main" id="{57778791-3C53-4D40-9D74-9D8DBC28CF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433F4D-E2F6-4767-8531-9CA09A2EE0A1}" type="slidenum">
              <a:rPr lang="en-NZ" smtClean="0"/>
              <a:t>‹#›</a:t>
            </a:fld>
            <a:endParaRPr lang="en-NZ"/>
          </a:p>
        </p:txBody>
      </p:sp>
    </p:spTree>
    <p:extLst>
      <p:ext uri="{BB962C8B-B14F-4D97-AF65-F5344CB8AC3E}">
        <p14:creationId xmlns:p14="http://schemas.microsoft.com/office/powerpoint/2010/main" val="2362421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89A83700-36C5-4BE9-848F-F584567F8B09}"/>
              </a:ext>
            </a:extLst>
          </p:cNvPr>
          <p:cNvGraphicFramePr>
            <a:graphicFrameLocks noGrp="1"/>
          </p:cNvGraphicFramePr>
          <p:nvPr>
            <p:extLst>
              <p:ext uri="{D42A27DB-BD31-4B8C-83A1-F6EECF244321}">
                <p14:modId xmlns:p14="http://schemas.microsoft.com/office/powerpoint/2010/main" val="3784719141"/>
              </p:ext>
            </p:extLst>
          </p:nvPr>
        </p:nvGraphicFramePr>
        <p:xfrm>
          <a:off x="2032000" y="719666"/>
          <a:ext cx="8128000" cy="741680"/>
        </p:xfrm>
        <a:graphic>
          <a:graphicData uri="http://schemas.openxmlformats.org/drawingml/2006/table">
            <a:tbl>
              <a:tblPr firstRow="1" bandRow="1">
                <a:tableStyleId>{073A0DAA-6AF3-43AB-8588-CEC1D06C72B9}</a:tableStyleId>
              </a:tblPr>
              <a:tblGrid>
                <a:gridCol w="2032000">
                  <a:extLst>
                    <a:ext uri="{9D8B030D-6E8A-4147-A177-3AD203B41FA5}">
                      <a16:colId xmlns:a16="http://schemas.microsoft.com/office/drawing/2014/main" val="2490185129"/>
                    </a:ext>
                  </a:extLst>
                </a:gridCol>
                <a:gridCol w="6096000">
                  <a:extLst>
                    <a:ext uri="{9D8B030D-6E8A-4147-A177-3AD203B41FA5}">
                      <a16:colId xmlns:a16="http://schemas.microsoft.com/office/drawing/2014/main" val="1577239435"/>
                    </a:ext>
                  </a:extLst>
                </a:gridCol>
              </a:tblGrid>
              <a:tr h="370840">
                <a:tc>
                  <a:txBody>
                    <a:bodyPr/>
                    <a:lstStyle/>
                    <a:p>
                      <a:r>
                        <a:rPr lang="en-NZ" dirty="0"/>
                        <a:t>Name</a:t>
                      </a:r>
                    </a:p>
                  </a:txBody>
                  <a:tcPr/>
                </a:tc>
                <a:tc>
                  <a:txBody>
                    <a:bodyPr/>
                    <a:lstStyle/>
                    <a:p>
                      <a:r>
                        <a:rPr lang="en-NZ" dirty="0"/>
                        <a:t>James</a:t>
                      </a:r>
                    </a:p>
                  </a:txBody>
                  <a:tcPr/>
                </a:tc>
                <a:extLst>
                  <a:ext uri="{0D108BD9-81ED-4DB2-BD59-A6C34878D82A}">
                    <a16:rowId xmlns:a16="http://schemas.microsoft.com/office/drawing/2014/main" val="1310706735"/>
                  </a:ext>
                </a:extLst>
              </a:tr>
              <a:tr h="370840">
                <a:tc>
                  <a:txBody>
                    <a:bodyPr/>
                    <a:lstStyle/>
                    <a:p>
                      <a:r>
                        <a:rPr lang="en-NZ" dirty="0"/>
                        <a:t>Git Hash</a:t>
                      </a:r>
                    </a:p>
                  </a:txBody>
                  <a:tcPr/>
                </a:tc>
                <a:tc>
                  <a:txBody>
                    <a:bodyPr/>
                    <a:lstStyle/>
                    <a:p>
                      <a:pPr lvl="0">
                        <a:buNone/>
                      </a:pPr>
                      <a:r>
                        <a:rPr lang="en-NZ" sz="1800" b="0" i="0" u="none" strike="noStrike" noProof="0" dirty="0">
                          <a:latin typeface="Calibri"/>
                        </a:rPr>
                        <a:t>91a637c3ef8c3bf1af7730386b2e01d9c00c9426</a:t>
                      </a:r>
                      <a:endParaRPr lang="en-US" dirty="0"/>
                    </a:p>
                  </a:txBody>
                  <a:tcPr/>
                </a:tc>
                <a:extLst>
                  <a:ext uri="{0D108BD9-81ED-4DB2-BD59-A6C34878D82A}">
                    <a16:rowId xmlns:a16="http://schemas.microsoft.com/office/drawing/2014/main" val="3474878437"/>
                  </a:ext>
                </a:extLst>
              </a:tr>
            </a:tbl>
          </a:graphicData>
        </a:graphic>
      </p:graphicFrame>
      <p:graphicFrame>
        <p:nvGraphicFramePr>
          <p:cNvPr id="5" name="Table 5">
            <a:extLst>
              <a:ext uri="{FF2B5EF4-FFF2-40B4-BE49-F238E27FC236}">
                <a16:creationId xmlns:a16="http://schemas.microsoft.com/office/drawing/2014/main" id="{79E6BD60-C902-4B16-9125-9B6E6367D616}"/>
              </a:ext>
            </a:extLst>
          </p:cNvPr>
          <p:cNvGraphicFramePr>
            <a:graphicFrameLocks noGrp="1"/>
          </p:cNvGraphicFramePr>
          <p:nvPr>
            <p:extLst>
              <p:ext uri="{D42A27DB-BD31-4B8C-83A1-F6EECF244321}">
                <p14:modId xmlns:p14="http://schemas.microsoft.com/office/powerpoint/2010/main" val="274577417"/>
              </p:ext>
            </p:extLst>
          </p:nvPr>
        </p:nvGraphicFramePr>
        <p:xfrm>
          <a:off x="2032000" y="1461346"/>
          <a:ext cx="8128000" cy="741680"/>
        </p:xfrm>
        <a:graphic>
          <a:graphicData uri="http://schemas.openxmlformats.org/drawingml/2006/table">
            <a:tbl>
              <a:tblPr firstRow="1" bandRow="1">
                <a:tableStyleId>{073A0DAA-6AF3-43AB-8588-CEC1D06C72B9}</a:tableStyleId>
              </a:tblPr>
              <a:tblGrid>
                <a:gridCol w="2032000">
                  <a:extLst>
                    <a:ext uri="{9D8B030D-6E8A-4147-A177-3AD203B41FA5}">
                      <a16:colId xmlns:a16="http://schemas.microsoft.com/office/drawing/2014/main" val="2274210071"/>
                    </a:ext>
                  </a:extLst>
                </a:gridCol>
                <a:gridCol w="2032000">
                  <a:extLst>
                    <a:ext uri="{9D8B030D-6E8A-4147-A177-3AD203B41FA5}">
                      <a16:colId xmlns:a16="http://schemas.microsoft.com/office/drawing/2014/main" val="1671360655"/>
                    </a:ext>
                  </a:extLst>
                </a:gridCol>
                <a:gridCol w="2032000">
                  <a:extLst>
                    <a:ext uri="{9D8B030D-6E8A-4147-A177-3AD203B41FA5}">
                      <a16:colId xmlns:a16="http://schemas.microsoft.com/office/drawing/2014/main" val="3709219702"/>
                    </a:ext>
                  </a:extLst>
                </a:gridCol>
                <a:gridCol w="2032000">
                  <a:extLst>
                    <a:ext uri="{9D8B030D-6E8A-4147-A177-3AD203B41FA5}">
                      <a16:colId xmlns:a16="http://schemas.microsoft.com/office/drawing/2014/main" val="173580630"/>
                    </a:ext>
                  </a:extLst>
                </a:gridCol>
              </a:tblGrid>
              <a:tr h="370840">
                <a:tc>
                  <a:txBody>
                    <a:bodyPr/>
                    <a:lstStyle/>
                    <a:p>
                      <a:r>
                        <a:rPr lang="en-NZ" dirty="0"/>
                        <a:t>Sprint number</a:t>
                      </a:r>
                    </a:p>
                  </a:txBody>
                  <a:tcPr/>
                </a:tc>
                <a:tc>
                  <a:txBody>
                    <a:bodyPr/>
                    <a:lstStyle/>
                    <a:p>
                      <a:r>
                        <a:rPr lang="en-NZ" dirty="0"/>
                        <a:t>Start date</a:t>
                      </a:r>
                    </a:p>
                  </a:txBody>
                  <a:tcPr/>
                </a:tc>
                <a:tc>
                  <a:txBody>
                    <a:bodyPr/>
                    <a:lstStyle/>
                    <a:p>
                      <a:r>
                        <a:rPr lang="en-NZ" dirty="0"/>
                        <a:t>end date</a:t>
                      </a:r>
                    </a:p>
                  </a:txBody>
                  <a:tcPr/>
                </a:tc>
                <a:tc>
                  <a:txBody>
                    <a:bodyPr/>
                    <a:lstStyle/>
                    <a:p>
                      <a:r>
                        <a:rPr lang="en-NZ" dirty="0"/>
                        <a:t>Work hard rating</a:t>
                      </a:r>
                    </a:p>
                  </a:txBody>
                  <a:tcPr/>
                </a:tc>
                <a:extLst>
                  <a:ext uri="{0D108BD9-81ED-4DB2-BD59-A6C34878D82A}">
                    <a16:rowId xmlns:a16="http://schemas.microsoft.com/office/drawing/2014/main" val="2015294378"/>
                  </a:ext>
                </a:extLst>
              </a:tr>
              <a:tr h="370840">
                <a:tc>
                  <a:txBody>
                    <a:bodyPr/>
                    <a:lstStyle/>
                    <a:p>
                      <a:r>
                        <a:rPr lang="en-NZ" dirty="0"/>
                        <a:t>7</a:t>
                      </a:r>
                    </a:p>
                  </a:txBody>
                  <a:tcPr/>
                </a:tc>
                <a:tc>
                  <a:txBody>
                    <a:bodyPr/>
                    <a:lstStyle/>
                    <a:p>
                      <a:pPr lvl="0">
                        <a:buNone/>
                      </a:pPr>
                      <a:r>
                        <a:rPr lang="en-NZ" sz="1800" b="0" i="0" u="none" strike="noStrike" noProof="0" dirty="0">
                          <a:latin typeface="Calibri"/>
                        </a:rPr>
                        <a:t>25/7/2022</a:t>
                      </a:r>
                      <a:endParaRPr lang="en-US" dirty="0"/>
                    </a:p>
                  </a:txBody>
                  <a:tcPr/>
                </a:tc>
                <a:tc>
                  <a:txBody>
                    <a:bodyPr/>
                    <a:lstStyle/>
                    <a:p>
                      <a:pPr lvl="0">
                        <a:buNone/>
                      </a:pPr>
                      <a:r>
                        <a:rPr lang="en-NZ" sz="1800" b="0" i="0" u="none" strike="noStrike" noProof="0" dirty="0">
                          <a:latin typeface="Calibri"/>
                        </a:rPr>
                        <a:t>5/8/2022</a:t>
                      </a:r>
                      <a:endParaRPr lang="en-US" dirty="0"/>
                    </a:p>
                  </a:txBody>
                  <a:tcPr/>
                </a:tc>
                <a:tc>
                  <a:txBody>
                    <a:bodyPr/>
                    <a:lstStyle/>
                    <a:p>
                      <a:r>
                        <a:rPr lang="en-NZ" dirty="0"/>
                        <a:t>3/5</a:t>
                      </a:r>
                    </a:p>
                  </a:txBody>
                  <a:tcPr/>
                </a:tc>
                <a:extLst>
                  <a:ext uri="{0D108BD9-81ED-4DB2-BD59-A6C34878D82A}">
                    <a16:rowId xmlns:a16="http://schemas.microsoft.com/office/drawing/2014/main" val="948034982"/>
                  </a:ext>
                </a:extLst>
              </a:tr>
            </a:tbl>
          </a:graphicData>
        </a:graphic>
      </p:graphicFrame>
    </p:spTree>
    <p:extLst>
      <p:ext uri="{BB962C8B-B14F-4D97-AF65-F5344CB8AC3E}">
        <p14:creationId xmlns:p14="http://schemas.microsoft.com/office/powerpoint/2010/main" val="1226710352"/>
      </p:ext>
    </p:extLst>
  </p:cSld>
  <p:clrMapOvr>
    <a:masterClrMapping/>
  </p:clrMapOvr>
  <mc:AlternateContent xmlns:mc="http://schemas.openxmlformats.org/markup-compatibility/2006" xmlns:p14="http://schemas.microsoft.com/office/powerpoint/2010/main">
    <mc:Choice Requires="p14">
      <p:transition spd="slow" p14:dur="2000" advTm="20500"/>
    </mc:Choice>
    <mc:Fallback xmlns="">
      <p:transition spd="slow" advTm="205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8EFD0-A22C-44BB-816F-B4A5B6CF998D}"/>
              </a:ext>
            </a:extLst>
          </p:cNvPr>
          <p:cNvSpPr>
            <a:spLocks noGrp="1"/>
          </p:cNvSpPr>
          <p:nvPr>
            <p:ph type="title"/>
          </p:nvPr>
        </p:nvSpPr>
        <p:spPr/>
        <p:txBody>
          <a:bodyPr/>
          <a:lstStyle/>
          <a:p>
            <a:r>
              <a:rPr lang="en-NZ" sz="1800" b="1" dirty="0">
                <a:effectLst/>
                <a:latin typeface="Arial" panose="020B0604020202020204" pitchFamily="34" charset="0"/>
                <a:ea typeface="Arial" panose="020B0604020202020204" pitchFamily="34" charset="0"/>
              </a:rPr>
              <a:t>Screenshot of the game at the end of the sprint</a:t>
            </a:r>
            <a:endParaRPr lang="en-NZ" dirty="0"/>
          </a:p>
        </p:txBody>
      </p:sp>
      <p:pic>
        <p:nvPicPr>
          <p:cNvPr id="4" name="Picture 4">
            <a:extLst>
              <a:ext uri="{FF2B5EF4-FFF2-40B4-BE49-F238E27FC236}">
                <a16:creationId xmlns:a16="http://schemas.microsoft.com/office/drawing/2014/main" id="{1E48BFBB-DE6B-8D35-DD2A-FE783092A232}"/>
              </a:ext>
            </a:extLst>
          </p:cNvPr>
          <p:cNvPicPr>
            <a:picLocks noGrp="1" noChangeAspect="1"/>
          </p:cNvPicPr>
          <p:nvPr>
            <p:ph idx="1"/>
          </p:nvPr>
        </p:nvPicPr>
        <p:blipFill>
          <a:blip r:embed="rId2"/>
          <a:stretch>
            <a:fillRect/>
          </a:stretch>
        </p:blipFill>
        <p:spPr>
          <a:xfrm>
            <a:off x="1953109" y="1825625"/>
            <a:ext cx="8285781" cy="4351338"/>
          </a:xfrm>
        </p:spPr>
      </p:pic>
    </p:spTree>
    <p:extLst>
      <p:ext uri="{BB962C8B-B14F-4D97-AF65-F5344CB8AC3E}">
        <p14:creationId xmlns:p14="http://schemas.microsoft.com/office/powerpoint/2010/main" val="10688161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8E6D5-FB57-4631-A4B6-1475F057D919}"/>
              </a:ext>
            </a:extLst>
          </p:cNvPr>
          <p:cNvSpPr>
            <a:spLocks noGrp="1"/>
          </p:cNvSpPr>
          <p:nvPr>
            <p:ph type="title"/>
          </p:nvPr>
        </p:nvSpPr>
        <p:spPr/>
        <p:txBody>
          <a:bodyPr/>
          <a:lstStyle/>
          <a:p>
            <a:r>
              <a:rPr lang="en-NZ" sz="1800" b="1" dirty="0">
                <a:effectLst/>
                <a:latin typeface="Arial" panose="020B0604020202020204" pitchFamily="34" charset="0"/>
                <a:ea typeface="Arial" panose="020B0604020202020204" pitchFamily="34" charset="0"/>
              </a:rPr>
              <a:t>Video of the game at the end of the sprint</a:t>
            </a:r>
            <a:endParaRPr lang="en-NZ" dirty="0"/>
          </a:p>
        </p:txBody>
      </p:sp>
      <p:pic>
        <p:nvPicPr>
          <p:cNvPr id="4" name="Screen Recording 1">
            <a:hlinkClick r:id="" action="ppaction://media"/>
            <a:extLst>
              <a:ext uri="{FF2B5EF4-FFF2-40B4-BE49-F238E27FC236}">
                <a16:creationId xmlns:a16="http://schemas.microsoft.com/office/drawing/2014/main" id="{E20080FC-F42E-3D48-39B7-42E57963A02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8144" y="1825625"/>
            <a:ext cx="7735712" cy="4351338"/>
          </a:xfrm>
          <a:prstGeom prst="rect">
            <a:avLst/>
          </a:prstGeom>
        </p:spPr>
      </p:pic>
    </p:spTree>
    <p:extLst>
      <p:ext uri="{BB962C8B-B14F-4D97-AF65-F5344CB8AC3E}">
        <p14:creationId xmlns:p14="http://schemas.microsoft.com/office/powerpoint/2010/main" val="1259790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5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C51F5-131B-4C04-BF30-58B2DF38269B}"/>
              </a:ext>
            </a:extLst>
          </p:cNvPr>
          <p:cNvSpPr>
            <a:spLocks noGrp="1"/>
          </p:cNvSpPr>
          <p:nvPr>
            <p:ph type="title"/>
          </p:nvPr>
        </p:nvSpPr>
        <p:spPr/>
        <p:txBody>
          <a:bodyPr/>
          <a:lstStyle/>
          <a:p>
            <a:r>
              <a:rPr lang="en-NZ" sz="1800" b="1" dirty="0">
                <a:effectLst/>
                <a:latin typeface="Arial" panose="020B0604020202020204" pitchFamily="34" charset="0"/>
                <a:ea typeface="Arial" panose="020B0604020202020204" pitchFamily="34" charset="0"/>
              </a:rPr>
              <a:t>Notes for next time, future improvements</a:t>
            </a:r>
            <a:endParaRPr lang="en-NZ" dirty="0"/>
          </a:p>
        </p:txBody>
      </p:sp>
      <p:sp>
        <p:nvSpPr>
          <p:cNvPr id="3" name="Content Placeholder 2">
            <a:extLst>
              <a:ext uri="{FF2B5EF4-FFF2-40B4-BE49-F238E27FC236}">
                <a16:creationId xmlns:a16="http://schemas.microsoft.com/office/drawing/2014/main" id="{DE4D5E68-2AC4-4DF3-A7C1-BDAE009BC401}"/>
              </a:ext>
            </a:extLst>
          </p:cNvPr>
          <p:cNvSpPr>
            <a:spLocks noGrp="1"/>
          </p:cNvSpPr>
          <p:nvPr>
            <p:ph idx="1"/>
          </p:nvPr>
        </p:nvSpPr>
        <p:spPr/>
        <p:txBody>
          <a:bodyPr vert="horz" lIns="91440" tIns="45720" rIns="91440" bIns="45720" rtlCol="0" anchor="t">
            <a:noAutofit/>
          </a:bodyPr>
          <a:lstStyle/>
          <a:p>
            <a:r>
              <a:rPr lang="en-NZ" sz="2600" dirty="0">
                <a:cs typeface="Calibri"/>
              </a:rPr>
              <a:t>I would like to have fixed all bugs for the shaders in this sprint, but it proved more of a challenge than </a:t>
            </a:r>
            <a:r>
              <a:rPr lang="en-NZ" sz="2600" dirty="0" err="1">
                <a:cs typeface="Calibri"/>
              </a:rPr>
              <a:t>i</a:t>
            </a:r>
            <a:r>
              <a:rPr lang="en-NZ" sz="2600" dirty="0">
                <a:cs typeface="Calibri"/>
              </a:rPr>
              <a:t> expected and </a:t>
            </a:r>
            <a:r>
              <a:rPr lang="en-NZ" sz="2600" dirty="0" err="1">
                <a:cs typeface="Calibri"/>
              </a:rPr>
              <a:t>i</a:t>
            </a:r>
            <a:r>
              <a:rPr lang="en-NZ" sz="2600" dirty="0">
                <a:cs typeface="Calibri"/>
              </a:rPr>
              <a:t> will get all bugs out in the close future. I found doing the shader harder than using </a:t>
            </a:r>
            <a:r>
              <a:rPr lang="en-NZ" sz="2600" dirty="0" err="1">
                <a:cs typeface="Calibri"/>
              </a:rPr>
              <a:t>pymunk</a:t>
            </a:r>
            <a:r>
              <a:rPr lang="en-NZ" sz="2600" dirty="0">
                <a:cs typeface="Calibri"/>
              </a:rPr>
              <a:t> and the most challenging aspect of the game for me and </a:t>
            </a:r>
            <a:r>
              <a:rPr lang="en-NZ" sz="2600" dirty="0" err="1">
                <a:cs typeface="Calibri"/>
              </a:rPr>
              <a:t>i</a:t>
            </a:r>
            <a:r>
              <a:rPr lang="en-NZ" sz="2600" dirty="0">
                <a:cs typeface="Calibri"/>
              </a:rPr>
              <a:t> also underestimated how hard making a shader would be. I will improve on my ability to use the shader. Cam was also struggling with the GUI of the game inventory, and he found that the GUI was the hardest for him </a:t>
            </a:r>
            <a:r>
              <a:rPr lang="en-NZ" sz="2600" dirty="0" err="1">
                <a:cs typeface="Calibri"/>
              </a:rPr>
              <a:t>aswell</a:t>
            </a:r>
            <a:r>
              <a:rPr lang="en-NZ" sz="2600" dirty="0">
                <a:cs typeface="Calibri"/>
              </a:rPr>
              <a:t> being quite complex in its design and use. For future development of the game we would like to have inventory fully working showing the items and being able to craft and drop items, </a:t>
            </a:r>
            <a:r>
              <a:rPr lang="en-NZ" sz="2600" dirty="0" err="1">
                <a:cs typeface="Calibri"/>
              </a:rPr>
              <a:t>i</a:t>
            </a:r>
            <a:r>
              <a:rPr lang="en-NZ" sz="2600" dirty="0">
                <a:cs typeface="Calibri"/>
              </a:rPr>
              <a:t> would like to have shaders fully working with no bugs, the game will need views soon for a start screen death and win and a view for controls.</a:t>
            </a:r>
          </a:p>
        </p:txBody>
      </p:sp>
    </p:spTree>
    <p:extLst>
      <p:ext uri="{BB962C8B-B14F-4D97-AF65-F5344CB8AC3E}">
        <p14:creationId xmlns:p14="http://schemas.microsoft.com/office/powerpoint/2010/main" val="6410121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3D462-F355-46A6-8EAD-228D99791BB9}"/>
              </a:ext>
            </a:extLst>
          </p:cNvPr>
          <p:cNvSpPr>
            <a:spLocks noGrp="1"/>
          </p:cNvSpPr>
          <p:nvPr>
            <p:ph type="title"/>
          </p:nvPr>
        </p:nvSpPr>
        <p:spPr/>
        <p:txBody>
          <a:bodyPr/>
          <a:lstStyle/>
          <a:p>
            <a:r>
              <a:rPr lang="en-NZ" sz="1800" b="1" dirty="0">
                <a:effectLst/>
                <a:latin typeface="Arial" panose="020B0604020202020204" pitchFamily="34" charset="0"/>
                <a:ea typeface="Arial" panose="020B0604020202020204" pitchFamily="34" charset="0"/>
              </a:rPr>
              <a:t>KANBAN board at the start of the sprint</a:t>
            </a:r>
            <a:endParaRPr lang="en-NZ" dirty="0"/>
          </a:p>
        </p:txBody>
      </p:sp>
      <p:pic>
        <p:nvPicPr>
          <p:cNvPr id="4" name="Picture 4" descr="A screenshot of a computer&#10;&#10;Description automatically generated">
            <a:extLst>
              <a:ext uri="{FF2B5EF4-FFF2-40B4-BE49-F238E27FC236}">
                <a16:creationId xmlns:a16="http://schemas.microsoft.com/office/drawing/2014/main" id="{C5151CDC-DFFF-1476-88F0-95FBD830B42D}"/>
              </a:ext>
            </a:extLst>
          </p:cNvPr>
          <p:cNvPicPr>
            <a:picLocks noGrp="1" noChangeAspect="1"/>
          </p:cNvPicPr>
          <p:nvPr>
            <p:ph idx="1"/>
          </p:nvPr>
        </p:nvPicPr>
        <p:blipFill>
          <a:blip r:embed="rId2"/>
          <a:stretch>
            <a:fillRect/>
          </a:stretch>
        </p:blipFill>
        <p:spPr>
          <a:xfrm>
            <a:off x="1535646" y="1825625"/>
            <a:ext cx="9120708" cy="4351338"/>
          </a:xfrm>
        </p:spPr>
      </p:pic>
    </p:spTree>
    <p:extLst>
      <p:ext uri="{BB962C8B-B14F-4D97-AF65-F5344CB8AC3E}">
        <p14:creationId xmlns:p14="http://schemas.microsoft.com/office/powerpoint/2010/main" val="3015137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FD314-A58C-47E6-A5B0-EB702F271079}"/>
              </a:ext>
            </a:extLst>
          </p:cNvPr>
          <p:cNvSpPr>
            <a:spLocks noGrp="1"/>
          </p:cNvSpPr>
          <p:nvPr>
            <p:ph type="title"/>
          </p:nvPr>
        </p:nvSpPr>
        <p:spPr/>
        <p:txBody>
          <a:bodyPr/>
          <a:lstStyle/>
          <a:p>
            <a:r>
              <a:rPr lang="en-NZ" sz="1800" b="1" dirty="0">
                <a:effectLst/>
                <a:latin typeface="Arial" panose="020B0604020202020204" pitchFamily="34" charset="0"/>
                <a:ea typeface="Arial" panose="020B0604020202020204" pitchFamily="34" charset="0"/>
              </a:rPr>
              <a:t>Screenshot of the game at the start of the sprint</a:t>
            </a:r>
            <a:endParaRPr lang="en-NZ" dirty="0"/>
          </a:p>
        </p:txBody>
      </p:sp>
      <p:pic>
        <p:nvPicPr>
          <p:cNvPr id="4" name="Picture 4" descr="Graphical user interface&#10;&#10;Description automatically generated">
            <a:extLst>
              <a:ext uri="{FF2B5EF4-FFF2-40B4-BE49-F238E27FC236}">
                <a16:creationId xmlns:a16="http://schemas.microsoft.com/office/drawing/2014/main" id="{894243A9-EFBC-2A29-F02B-A2E8F5A8E807}"/>
              </a:ext>
            </a:extLst>
          </p:cNvPr>
          <p:cNvPicPr>
            <a:picLocks noGrp="1" noChangeAspect="1"/>
          </p:cNvPicPr>
          <p:nvPr>
            <p:ph idx="1"/>
          </p:nvPr>
        </p:nvPicPr>
        <p:blipFill>
          <a:blip r:embed="rId2"/>
          <a:stretch>
            <a:fillRect/>
          </a:stretch>
        </p:blipFill>
        <p:spPr>
          <a:xfrm>
            <a:off x="2262452" y="1825625"/>
            <a:ext cx="7667096" cy="4351338"/>
          </a:xfrm>
        </p:spPr>
      </p:pic>
    </p:spTree>
    <p:extLst>
      <p:ext uri="{BB962C8B-B14F-4D97-AF65-F5344CB8AC3E}">
        <p14:creationId xmlns:p14="http://schemas.microsoft.com/office/powerpoint/2010/main" val="5226725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20260-A3EE-4413-B72C-08823F336014}"/>
              </a:ext>
            </a:extLst>
          </p:cNvPr>
          <p:cNvSpPr>
            <a:spLocks noGrp="1"/>
          </p:cNvSpPr>
          <p:nvPr>
            <p:ph type="title"/>
          </p:nvPr>
        </p:nvSpPr>
        <p:spPr/>
        <p:txBody>
          <a:bodyPr/>
          <a:lstStyle/>
          <a:p>
            <a:r>
              <a:rPr lang="en-NZ" sz="1800" b="1" dirty="0">
                <a:effectLst/>
                <a:latin typeface="Arial" panose="020B0604020202020204" pitchFamily="34" charset="0"/>
                <a:ea typeface="Arial" panose="020B0604020202020204" pitchFamily="34" charset="0"/>
              </a:rPr>
              <a:t>Sprint Reflection and summary</a:t>
            </a:r>
            <a:endParaRPr lang="en-NZ" dirty="0"/>
          </a:p>
        </p:txBody>
      </p:sp>
      <p:sp>
        <p:nvSpPr>
          <p:cNvPr id="3" name="Content Placeholder 2">
            <a:extLst>
              <a:ext uri="{FF2B5EF4-FFF2-40B4-BE49-F238E27FC236}">
                <a16:creationId xmlns:a16="http://schemas.microsoft.com/office/drawing/2014/main" id="{395C5A98-C029-4C48-8F5A-1A66E3DC4596}"/>
              </a:ext>
            </a:extLst>
          </p:cNvPr>
          <p:cNvSpPr>
            <a:spLocks noGrp="1"/>
          </p:cNvSpPr>
          <p:nvPr>
            <p:ph idx="1"/>
          </p:nvPr>
        </p:nvSpPr>
        <p:spPr>
          <a:xfrm>
            <a:off x="838200" y="1480568"/>
            <a:ext cx="10515600" cy="4351338"/>
          </a:xfrm>
        </p:spPr>
        <p:txBody>
          <a:bodyPr vert="horz" lIns="91440" tIns="45720" rIns="91440" bIns="45720" rtlCol="0" anchor="t">
            <a:normAutofit/>
          </a:bodyPr>
          <a:lstStyle/>
          <a:p>
            <a:pPr marL="0" indent="0">
              <a:buNone/>
            </a:pPr>
            <a:r>
              <a:rPr lang="en-NZ" sz="2400" dirty="0">
                <a:cs typeface="Calibri"/>
              </a:rPr>
              <a:t>I didn't do too much variety of work on this sprint because </a:t>
            </a:r>
            <a:r>
              <a:rPr lang="en-NZ" sz="2400" dirty="0" err="1">
                <a:cs typeface="Calibri"/>
              </a:rPr>
              <a:t>i</a:t>
            </a:r>
            <a:r>
              <a:rPr lang="en-NZ" sz="2400" dirty="0">
                <a:cs typeface="Calibri"/>
              </a:rPr>
              <a:t> was learning  how to code and incorporated shaders into the game. I was able to put it into the game however I couldn't get it to work properly and </a:t>
            </a:r>
            <a:r>
              <a:rPr lang="en-NZ" sz="2400" dirty="0" err="1">
                <a:cs typeface="Calibri"/>
              </a:rPr>
              <a:t>i</a:t>
            </a:r>
            <a:r>
              <a:rPr lang="en-NZ" sz="2400" dirty="0">
                <a:cs typeface="Calibri"/>
              </a:rPr>
              <a:t> had many bugs. I found that it was very complex and a very different coding language compared to python with </a:t>
            </a:r>
            <a:r>
              <a:rPr lang="en-NZ" sz="2400" dirty="0" err="1">
                <a:cs typeface="Calibri"/>
              </a:rPr>
              <a:t>glsl</a:t>
            </a:r>
            <a:r>
              <a:rPr lang="en-NZ" sz="2400" dirty="0">
                <a:cs typeface="Calibri"/>
              </a:rPr>
              <a:t> syntax more focused on the machine side compared to python being more comparable to English making </a:t>
            </a:r>
            <a:r>
              <a:rPr lang="en-NZ" sz="2400" dirty="0" err="1">
                <a:cs typeface="Calibri"/>
              </a:rPr>
              <a:t>glsl</a:t>
            </a:r>
            <a:r>
              <a:rPr lang="en-NZ" sz="2400" dirty="0">
                <a:cs typeface="Calibri"/>
              </a:rPr>
              <a:t> harder for me to learn, </a:t>
            </a:r>
            <a:r>
              <a:rPr lang="en-NZ" sz="2400" dirty="0" err="1">
                <a:cs typeface="Calibri"/>
              </a:rPr>
              <a:t>i</a:t>
            </a:r>
            <a:r>
              <a:rPr lang="en-NZ" sz="2400" dirty="0">
                <a:cs typeface="Calibri"/>
              </a:rPr>
              <a:t> ran into the problem that you need to leave a semi colon after each line but I kept forgetting to do that slowing me down cause </a:t>
            </a:r>
            <a:r>
              <a:rPr lang="en-NZ" sz="2400" dirty="0" err="1">
                <a:cs typeface="Calibri"/>
              </a:rPr>
              <a:t>i</a:t>
            </a:r>
            <a:r>
              <a:rPr lang="en-NZ" sz="2400" dirty="0">
                <a:cs typeface="Calibri"/>
              </a:rPr>
              <a:t> kept running into syntax errors. The shader comprised of an explosion that would run once and then finish. At the end of the sprint </a:t>
            </a:r>
            <a:r>
              <a:rPr lang="en-NZ" sz="2400" dirty="0" err="1">
                <a:cs typeface="Calibri"/>
              </a:rPr>
              <a:t>i</a:t>
            </a:r>
            <a:r>
              <a:rPr lang="en-NZ" sz="2400" dirty="0">
                <a:cs typeface="Calibri"/>
              </a:rPr>
              <a:t> was still tuning and designing the shader. Overall I don't think I did enough in the sprint for the time </a:t>
            </a:r>
            <a:r>
              <a:rPr lang="en-NZ" sz="2400" dirty="0" err="1">
                <a:cs typeface="Calibri"/>
              </a:rPr>
              <a:t>i</a:t>
            </a:r>
            <a:r>
              <a:rPr lang="en-NZ" sz="2400" dirty="0">
                <a:cs typeface="Calibri"/>
              </a:rPr>
              <a:t> had and that </a:t>
            </a:r>
            <a:r>
              <a:rPr lang="en-NZ" sz="2400" dirty="0" err="1">
                <a:cs typeface="Calibri"/>
              </a:rPr>
              <a:t>i</a:t>
            </a:r>
            <a:r>
              <a:rPr lang="en-NZ" sz="2400" dirty="0">
                <a:cs typeface="Calibri"/>
              </a:rPr>
              <a:t> again ran  into a challenge without learning it fully slowing me down with minor but persistent errors. </a:t>
            </a:r>
          </a:p>
        </p:txBody>
      </p:sp>
    </p:spTree>
    <p:extLst>
      <p:ext uri="{BB962C8B-B14F-4D97-AF65-F5344CB8AC3E}">
        <p14:creationId xmlns:p14="http://schemas.microsoft.com/office/powerpoint/2010/main" val="6446571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348B1-6C44-4E41-B334-FD04552ADEB2}"/>
              </a:ext>
            </a:extLst>
          </p:cNvPr>
          <p:cNvSpPr>
            <a:spLocks noGrp="1"/>
          </p:cNvSpPr>
          <p:nvPr>
            <p:ph type="title"/>
          </p:nvPr>
        </p:nvSpPr>
        <p:spPr/>
        <p:txBody>
          <a:bodyPr/>
          <a:lstStyle/>
          <a:p>
            <a:r>
              <a:rPr lang="en-NZ" sz="1800" b="1" dirty="0">
                <a:effectLst/>
                <a:latin typeface="Arial" panose="020B0604020202020204" pitchFamily="34" charset="0"/>
                <a:ea typeface="Arial" panose="020B0604020202020204" pitchFamily="34" charset="0"/>
              </a:rPr>
              <a:t>Briefly describe other team members contributions</a:t>
            </a:r>
            <a:endParaRPr lang="en-NZ" dirty="0"/>
          </a:p>
        </p:txBody>
      </p:sp>
      <p:sp>
        <p:nvSpPr>
          <p:cNvPr id="3" name="Content Placeholder 2">
            <a:extLst>
              <a:ext uri="{FF2B5EF4-FFF2-40B4-BE49-F238E27FC236}">
                <a16:creationId xmlns:a16="http://schemas.microsoft.com/office/drawing/2014/main" id="{9982F17B-AAEE-48B3-B3DA-CEFE96B9BE01}"/>
              </a:ext>
            </a:extLst>
          </p:cNvPr>
          <p:cNvSpPr>
            <a:spLocks noGrp="1"/>
          </p:cNvSpPr>
          <p:nvPr>
            <p:ph idx="1"/>
          </p:nvPr>
        </p:nvSpPr>
        <p:spPr>
          <a:xfrm>
            <a:off x="734291" y="1851602"/>
            <a:ext cx="10515600" cy="4351338"/>
          </a:xfrm>
        </p:spPr>
        <p:txBody>
          <a:bodyPr vert="horz" lIns="91440" tIns="45720" rIns="91440" bIns="45720" rtlCol="0" anchor="t">
            <a:normAutofit/>
          </a:bodyPr>
          <a:lstStyle/>
          <a:p>
            <a:r>
              <a:rPr lang="en-NZ" dirty="0">
                <a:cs typeface="Calibri"/>
              </a:rPr>
              <a:t>Cam is researching about inventory and GUI he was having a hard time understanding the GUI but was able to create a view with an inventory grid but couldn't figure out how to do more within the time frame of this sprint. The player is able to access the inventory but do nothing with it. Items are picked up and stored in a sprite list ready for the inventory to use it. Cam wasn't able to make much of an advancement of progress but was able to research into GUI meaning he can make huge progress in the inventory in the future work on the game.</a:t>
            </a:r>
          </a:p>
        </p:txBody>
      </p:sp>
    </p:spTree>
    <p:extLst>
      <p:ext uri="{BB962C8B-B14F-4D97-AF65-F5344CB8AC3E}">
        <p14:creationId xmlns:p14="http://schemas.microsoft.com/office/powerpoint/2010/main" val="3393017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7072-5945-43C4-9DEB-00C3416EF435}"/>
              </a:ext>
            </a:extLst>
          </p:cNvPr>
          <p:cNvSpPr>
            <a:spLocks noGrp="1"/>
          </p:cNvSpPr>
          <p:nvPr>
            <p:ph type="title"/>
          </p:nvPr>
        </p:nvSpPr>
        <p:spPr/>
        <p:txBody>
          <a:bodyPr/>
          <a:lstStyle/>
          <a:p>
            <a:r>
              <a:rPr lang="en-NZ" sz="1800" b="1" dirty="0">
                <a:effectLst/>
                <a:latin typeface="Arial" panose="020B0604020202020204" pitchFamily="34" charset="0"/>
                <a:ea typeface="Arial" panose="020B0604020202020204" pitchFamily="34" charset="0"/>
              </a:rPr>
              <a:t>Major Changes and Achievements Described</a:t>
            </a:r>
            <a:endParaRPr lang="en-NZ" dirty="0"/>
          </a:p>
        </p:txBody>
      </p:sp>
      <p:sp>
        <p:nvSpPr>
          <p:cNvPr id="3" name="Content Placeholder 2">
            <a:extLst>
              <a:ext uri="{FF2B5EF4-FFF2-40B4-BE49-F238E27FC236}">
                <a16:creationId xmlns:a16="http://schemas.microsoft.com/office/drawing/2014/main" id="{EA40D43B-7936-4112-B6CF-584112EFD9D9}"/>
              </a:ext>
            </a:extLst>
          </p:cNvPr>
          <p:cNvSpPr>
            <a:spLocks noGrp="1"/>
          </p:cNvSpPr>
          <p:nvPr>
            <p:ph idx="1"/>
          </p:nvPr>
        </p:nvSpPr>
        <p:spPr/>
        <p:txBody>
          <a:bodyPr vert="horz" lIns="91440" tIns="45720" rIns="91440" bIns="45720" rtlCol="0" anchor="t">
            <a:normAutofit/>
          </a:bodyPr>
          <a:lstStyle/>
          <a:p>
            <a:r>
              <a:rPr lang="en-NZ" dirty="0">
                <a:cs typeface="Calibri"/>
              </a:rPr>
              <a:t>Began designing the shader for the game that will be used on death of an enemy. The shader with run a for loop with a length of the amount of particle that are wanted to be made it will then calculate there position randomly it will then change there position each frame through the change of </a:t>
            </a:r>
            <a:r>
              <a:rPr lang="en-NZ" dirty="0" err="1">
                <a:cs typeface="Calibri"/>
              </a:rPr>
              <a:t>delta_time</a:t>
            </a:r>
            <a:r>
              <a:rPr lang="en-NZ" dirty="0">
                <a:cs typeface="Calibri"/>
              </a:rPr>
              <a:t>. This would print on to the player window but would vanish instantly due to bugs in code.</a:t>
            </a:r>
          </a:p>
          <a:p>
            <a:endParaRPr lang="en-NZ" dirty="0">
              <a:cs typeface="Calibri"/>
            </a:endParaRPr>
          </a:p>
        </p:txBody>
      </p:sp>
    </p:spTree>
    <p:extLst>
      <p:ext uri="{BB962C8B-B14F-4D97-AF65-F5344CB8AC3E}">
        <p14:creationId xmlns:p14="http://schemas.microsoft.com/office/powerpoint/2010/main" val="1002822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5B6D6-623C-443F-9CB5-C287DBF454DF}"/>
              </a:ext>
            </a:extLst>
          </p:cNvPr>
          <p:cNvSpPr>
            <a:spLocks noGrp="1"/>
          </p:cNvSpPr>
          <p:nvPr>
            <p:ph type="title"/>
          </p:nvPr>
        </p:nvSpPr>
        <p:spPr/>
        <p:txBody>
          <a:bodyPr/>
          <a:lstStyle/>
          <a:p>
            <a:r>
              <a:rPr lang="en-NZ" sz="1800" b="1" dirty="0">
                <a:effectLst/>
                <a:latin typeface="Arial" panose="020B0604020202020204" pitchFamily="34" charset="0"/>
                <a:ea typeface="Arial" panose="020B0604020202020204" pitchFamily="34" charset="0"/>
              </a:rPr>
              <a:t>Brief Description of your testing</a:t>
            </a:r>
            <a:endParaRPr lang="en-NZ" dirty="0"/>
          </a:p>
        </p:txBody>
      </p:sp>
      <p:sp>
        <p:nvSpPr>
          <p:cNvPr id="3" name="Content Placeholder 2">
            <a:extLst>
              <a:ext uri="{FF2B5EF4-FFF2-40B4-BE49-F238E27FC236}">
                <a16:creationId xmlns:a16="http://schemas.microsoft.com/office/drawing/2014/main" id="{1C24FB70-6C5D-4D59-87BD-68D42157115E}"/>
              </a:ext>
            </a:extLst>
          </p:cNvPr>
          <p:cNvSpPr>
            <a:spLocks noGrp="1"/>
          </p:cNvSpPr>
          <p:nvPr>
            <p:ph idx="1"/>
          </p:nvPr>
        </p:nvSpPr>
        <p:spPr/>
        <p:txBody>
          <a:bodyPr vert="horz" lIns="91440" tIns="45720" rIns="91440" bIns="45720" rtlCol="0" anchor="t">
            <a:normAutofit/>
          </a:bodyPr>
          <a:lstStyle/>
          <a:p>
            <a:r>
              <a:rPr lang="en-NZ" dirty="0">
                <a:cs typeface="Calibri"/>
              </a:rPr>
              <a:t>To test the shader was starting to work, </a:t>
            </a:r>
            <a:r>
              <a:rPr lang="en-NZ" dirty="0" err="1">
                <a:cs typeface="Calibri"/>
              </a:rPr>
              <a:t>i</a:t>
            </a:r>
            <a:r>
              <a:rPr lang="en-NZ" dirty="0">
                <a:cs typeface="Calibri"/>
              </a:rPr>
              <a:t> used the player and fired at the enemy, </a:t>
            </a:r>
            <a:r>
              <a:rPr lang="en-NZ" dirty="0" err="1">
                <a:cs typeface="Calibri"/>
              </a:rPr>
              <a:t>i</a:t>
            </a:r>
            <a:r>
              <a:rPr lang="en-NZ" dirty="0">
                <a:cs typeface="Calibri"/>
              </a:rPr>
              <a:t> would see a frame of the shader show up showing the it was initializing the shader but wasn't completing it. It didn't pass testing but showed that the code was working to a degree.</a:t>
            </a:r>
          </a:p>
        </p:txBody>
      </p:sp>
    </p:spTree>
    <p:extLst>
      <p:ext uri="{BB962C8B-B14F-4D97-AF65-F5344CB8AC3E}">
        <p14:creationId xmlns:p14="http://schemas.microsoft.com/office/powerpoint/2010/main" val="9569975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9356E-9BF0-4C7F-B160-63E2CAAB4747}"/>
              </a:ext>
            </a:extLst>
          </p:cNvPr>
          <p:cNvSpPr>
            <a:spLocks noGrp="1"/>
          </p:cNvSpPr>
          <p:nvPr>
            <p:ph type="title"/>
          </p:nvPr>
        </p:nvSpPr>
        <p:spPr/>
        <p:txBody>
          <a:bodyPr/>
          <a:lstStyle/>
          <a:p>
            <a:r>
              <a:rPr lang="en-NZ" sz="1800" b="1" dirty="0">
                <a:effectLst/>
                <a:latin typeface="Arial" panose="020B0604020202020204" pitchFamily="34" charset="0"/>
                <a:ea typeface="Arial" panose="020B0604020202020204" pitchFamily="34" charset="0"/>
              </a:rPr>
              <a:t>Link to testing results/tables</a:t>
            </a:r>
            <a:endParaRPr lang="en-NZ" dirty="0"/>
          </a:p>
        </p:txBody>
      </p:sp>
      <p:sp>
        <p:nvSpPr>
          <p:cNvPr id="3" name="Content Placeholder 2">
            <a:extLst>
              <a:ext uri="{FF2B5EF4-FFF2-40B4-BE49-F238E27FC236}">
                <a16:creationId xmlns:a16="http://schemas.microsoft.com/office/drawing/2014/main" id="{BA99A28C-9DF0-4DD2-A79C-01C97BB1774E}"/>
              </a:ext>
            </a:extLst>
          </p:cNvPr>
          <p:cNvSpPr>
            <a:spLocks noGrp="1"/>
          </p:cNvSpPr>
          <p:nvPr>
            <p:ph idx="1"/>
          </p:nvPr>
        </p:nvSpPr>
        <p:spPr/>
        <p:txBody>
          <a:bodyPr/>
          <a:lstStyle/>
          <a:p>
            <a:endParaRPr lang="en-NZ"/>
          </a:p>
        </p:txBody>
      </p:sp>
    </p:spTree>
    <p:extLst>
      <p:ext uri="{BB962C8B-B14F-4D97-AF65-F5344CB8AC3E}">
        <p14:creationId xmlns:p14="http://schemas.microsoft.com/office/powerpoint/2010/main" val="1098072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DFAE7-16D6-4379-9CB0-E25D979C6CC2}"/>
              </a:ext>
            </a:extLst>
          </p:cNvPr>
          <p:cNvSpPr>
            <a:spLocks noGrp="1"/>
          </p:cNvSpPr>
          <p:nvPr>
            <p:ph type="title"/>
          </p:nvPr>
        </p:nvSpPr>
        <p:spPr/>
        <p:txBody>
          <a:bodyPr/>
          <a:lstStyle/>
          <a:p>
            <a:r>
              <a:rPr lang="en-NZ" sz="1800" b="1" dirty="0">
                <a:effectLst/>
                <a:latin typeface="Arial" panose="020B0604020202020204" pitchFamily="34" charset="0"/>
                <a:ea typeface="Arial" panose="020B0604020202020204" pitchFamily="34" charset="0"/>
              </a:rPr>
              <a:t>KANBAN board at the end of the sprint</a:t>
            </a:r>
            <a:endParaRPr lang="en-NZ" dirty="0"/>
          </a:p>
        </p:txBody>
      </p:sp>
      <p:pic>
        <p:nvPicPr>
          <p:cNvPr id="4" name="Picture 4" descr="A screenshot of a computer&#10;&#10;Description automatically generated">
            <a:extLst>
              <a:ext uri="{FF2B5EF4-FFF2-40B4-BE49-F238E27FC236}">
                <a16:creationId xmlns:a16="http://schemas.microsoft.com/office/drawing/2014/main" id="{FF23C3B1-0109-301D-2A77-3162EEA66F5D}"/>
              </a:ext>
            </a:extLst>
          </p:cNvPr>
          <p:cNvPicPr>
            <a:picLocks noGrp="1" noChangeAspect="1"/>
          </p:cNvPicPr>
          <p:nvPr>
            <p:ph idx="1"/>
          </p:nvPr>
        </p:nvPicPr>
        <p:blipFill>
          <a:blip r:embed="rId2"/>
          <a:stretch>
            <a:fillRect/>
          </a:stretch>
        </p:blipFill>
        <p:spPr>
          <a:xfrm>
            <a:off x="1976619" y="1825625"/>
            <a:ext cx="8238762" cy="4351338"/>
          </a:xfrm>
        </p:spPr>
      </p:pic>
    </p:spTree>
    <p:extLst>
      <p:ext uri="{BB962C8B-B14F-4D97-AF65-F5344CB8AC3E}">
        <p14:creationId xmlns:p14="http://schemas.microsoft.com/office/powerpoint/2010/main" val="23923359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B6AB554CF20AD42AC4708F45D93F166" ma:contentTypeVersion="9" ma:contentTypeDescription="Create a new document." ma:contentTypeScope="" ma:versionID="0a3d88215ec9fa85ba546d2369c52e52">
  <xsd:schema xmlns:xsd="http://www.w3.org/2001/XMLSchema" xmlns:xs="http://www.w3.org/2001/XMLSchema" xmlns:p="http://schemas.microsoft.com/office/2006/metadata/properties" xmlns:ns3="d63ed820-7eeb-4422-a0e6-b267ad2f6a02" xmlns:ns4="30fe5d18-d20d-4d59-ab63-b1360231ded2" targetNamespace="http://schemas.microsoft.com/office/2006/metadata/properties" ma:root="true" ma:fieldsID="4938de760699c3a66b5bba1c9df78a0e" ns3:_="" ns4:_="">
    <xsd:import namespace="d63ed820-7eeb-4422-a0e6-b267ad2f6a02"/>
    <xsd:import namespace="30fe5d18-d20d-4d59-ab63-b1360231ded2"/>
    <xsd:element name="properties">
      <xsd:complexType>
        <xsd:sequence>
          <xsd:element name="documentManagement">
            <xsd:complexType>
              <xsd:all>
                <xsd:element ref="ns3:SharedWithUsers" minOccurs="0"/>
                <xsd:element ref="ns3:SharedWithDetails" minOccurs="0"/>
                <xsd:element ref="ns3:SharingHintHash" minOccurs="0"/>
                <xsd:element ref="ns3:LastSharedByUser" minOccurs="0"/>
                <xsd:element ref="ns3:LastSharedByTime" minOccurs="0"/>
                <xsd:element ref="ns4:MediaServiceMetadata" minOccurs="0"/>
                <xsd:element ref="ns4:MediaServiceFastMetadata"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3ed820-7eeb-4422-a0e6-b267ad2f6a02"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30fe5d18-d20d-4d59-ab63-b1360231ded2"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28388FC-31DB-478A-B0F5-C2D3C58AF58D}">
  <ds:schemaRefs>
    <ds:schemaRef ds:uri="http://schemas.microsoft.com/sharepoint/v3/contenttype/forms"/>
  </ds:schemaRefs>
</ds:datastoreItem>
</file>

<file path=customXml/itemProps2.xml><?xml version="1.0" encoding="utf-8"?>
<ds:datastoreItem xmlns:ds="http://schemas.openxmlformats.org/officeDocument/2006/customXml" ds:itemID="{DE07F45B-218F-46D8-8790-36A2940A4CD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63ed820-7eeb-4422-a0e6-b267ad2f6a02"/>
    <ds:schemaRef ds:uri="30fe5d18-d20d-4d59-ab63-b1360231ded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C4B7362-65D2-48C8-91D2-FDDEB1D19EA5}">
  <ds:schemaRefs>
    <ds:schemaRef ds:uri="http://schemas.microsoft.com/office/2006/documentManagement/types"/>
    <ds:schemaRef ds:uri="http://purl.org/dc/terms/"/>
    <ds:schemaRef ds:uri="http://schemas.openxmlformats.org/package/2006/metadata/core-properties"/>
    <ds:schemaRef ds:uri="d63ed820-7eeb-4422-a0e6-b267ad2f6a02"/>
    <ds:schemaRef ds:uri="http://purl.org/dc/dcmitype/"/>
    <ds:schemaRef ds:uri="http://schemas.microsoft.com/office/infopath/2007/PartnerControls"/>
    <ds:schemaRef ds:uri="http://purl.org/dc/elements/1.1/"/>
    <ds:schemaRef ds:uri="http://schemas.microsoft.com/office/2006/metadata/properties"/>
    <ds:schemaRef ds:uri="30fe5d18-d20d-4d59-ab63-b1360231ded2"/>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10</TotalTime>
  <Words>699</Words>
  <Application>Microsoft Office PowerPoint</Application>
  <PresentationFormat>Widescreen</PresentationFormat>
  <Paragraphs>28</Paragraphs>
  <Slides>12</Slides>
  <Notes>0</Notes>
  <HiddenSlides>0</HiddenSlides>
  <MMClips>1</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PowerPoint Presentation</vt:lpstr>
      <vt:lpstr>KANBAN board at the start of the sprint</vt:lpstr>
      <vt:lpstr>Screenshot of the game at the start of the sprint</vt:lpstr>
      <vt:lpstr>Sprint Reflection and summary</vt:lpstr>
      <vt:lpstr>Briefly describe other team members contributions</vt:lpstr>
      <vt:lpstr>Major Changes and Achievements Described</vt:lpstr>
      <vt:lpstr>Brief Description of your testing</vt:lpstr>
      <vt:lpstr>Link to testing results/tables</vt:lpstr>
      <vt:lpstr>KANBAN board at the end of the sprint</vt:lpstr>
      <vt:lpstr>Screenshot of the game at the end of the sprint</vt:lpstr>
      <vt:lpstr>Video of the game at the end of the sprint</vt:lpstr>
      <vt:lpstr>Notes for next time, future improvements</vt:lpstr>
    </vt:vector>
  </TitlesOfParts>
  <Company>Kerikeri High School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Cameron Campbell</dc:creator>
  <cp:lastModifiedBy>James Small</cp:lastModifiedBy>
  <cp:revision>321</cp:revision>
  <dcterms:created xsi:type="dcterms:W3CDTF">2022-03-30T23:42:42Z</dcterms:created>
  <dcterms:modified xsi:type="dcterms:W3CDTF">2022-09-30T01:36:55Z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0x010100CB6AB554CF20AD42AC4708F45D93F166</vt:lpwstr>
  </property>
</Properties>
</file>

<file path=docProps/thumbnail.jpeg>
</file>